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15.jpg" ContentType="image/jpeg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79" r:id="rId5"/>
    <p:sldId id="277" r:id="rId6"/>
    <p:sldId id="260" r:id="rId7"/>
    <p:sldId id="261" r:id="rId8"/>
    <p:sldId id="280" r:id="rId9"/>
    <p:sldId id="263" r:id="rId10"/>
    <p:sldId id="265" r:id="rId11"/>
    <p:sldId id="266" r:id="rId12"/>
    <p:sldId id="262" r:id="rId13"/>
    <p:sldId id="268" r:id="rId14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4660"/>
  </p:normalViewPr>
  <p:slideViewPr>
    <p:cSldViewPr>
      <p:cViewPr varScale="1">
        <p:scale>
          <a:sx n="52" d="100"/>
          <a:sy n="52" d="100"/>
        </p:scale>
        <p:origin x="989" y="3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66375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55B78-BD92-4948-80EE-019095B67D9D}" type="datetimeFigureOut">
              <a:rPr lang="en-IN" smtClean="0"/>
              <a:t>09-04-2024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61075" y="1287463"/>
            <a:ext cx="6178550" cy="3476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30388" y="4956175"/>
            <a:ext cx="14639925" cy="4056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66375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E83FF7-754D-4EA5-AB4C-382EB85959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6989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83FF7-754D-4EA5-AB4C-382EB85959FE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353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955914" y="1114361"/>
            <a:ext cx="5963920" cy="14814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https://www.javatpoint.com/numpy-tutoria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javatpoint.com/supervised-machine-learni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atpoint.com/unsupervised-machine-learni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68850" y="4058525"/>
            <a:ext cx="8763000" cy="14593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 algn="ctr">
              <a:lnSpc>
                <a:spcPct val="100400"/>
              </a:lnSpc>
              <a:spcBef>
                <a:spcPts val="100"/>
              </a:spcBef>
            </a:pPr>
            <a:r>
              <a:rPr lang="en-US" sz="4700" spc="-10" dirty="0">
                <a:solidFill>
                  <a:srgbClr val="FFFFFF"/>
                </a:solidFill>
              </a:rPr>
              <a:t>Machine </a:t>
            </a:r>
            <a:r>
              <a:rPr lang="en-US" sz="4700" spc="-180" dirty="0">
                <a:solidFill>
                  <a:srgbClr val="FFFFFF"/>
                </a:solidFill>
              </a:rPr>
              <a:t>Learning </a:t>
            </a:r>
            <a:r>
              <a:rPr lang="en-US" sz="4700" spc="-100" dirty="0">
                <a:solidFill>
                  <a:srgbClr val="FFFFFF"/>
                </a:solidFill>
              </a:rPr>
              <a:t>Unleashing </a:t>
            </a:r>
            <a:r>
              <a:rPr lang="en-US" sz="4700" spc="-10" dirty="0">
                <a:solidFill>
                  <a:srgbClr val="FFFFFF"/>
                </a:solidFill>
              </a:rPr>
              <a:t>the</a:t>
            </a:r>
            <a:r>
              <a:rPr lang="en-US" sz="4700" spc="-395" dirty="0">
                <a:solidFill>
                  <a:srgbClr val="FFFFFF"/>
                </a:solidFill>
              </a:rPr>
              <a:t> </a:t>
            </a:r>
            <a:r>
              <a:rPr lang="en-US" sz="4700" spc="-155" dirty="0">
                <a:solidFill>
                  <a:srgbClr val="FFFFFF"/>
                </a:solidFill>
              </a:rPr>
              <a:t>Power</a:t>
            </a:r>
            <a:r>
              <a:rPr lang="en-US" sz="4700" spc="-250" dirty="0">
                <a:solidFill>
                  <a:srgbClr val="FFFFFF"/>
                </a:solidFill>
              </a:rPr>
              <a:t> </a:t>
            </a:r>
            <a:r>
              <a:rPr lang="en-US" sz="4700" dirty="0">
                <a:solidFill>
                  <a:srgbClr val="FFFFFF"/>
                </a:solidFill>
              </a:rPr>
              <a:t>of</a:t>
            </a:r>
            <a:r>
              <a:rPr lang="en-US" sz="4700" spc="-360" dirty="0">
                <a:solidFill>
                  <a:srgbClr val="FFFFFF"/>
                </a:solidFill>
              </a:rPr>
              <a:t> </a:t>
            </a:r>
            <a:r>
              <a:rPr lang="en-US" sz="4700" spc="-495" dirty="0">
                <a:solidFill>
                  <a:srgbClr val="FFFFFF"/>
                </a:solidFill>
              </a:rPr>
              <a:t>AI</a:t>
            </a:r>
            <a:endParaRPr lang="en-US" sz="47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8398" y="3"/>
            <a:ext cx="18300700" cy="1029969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29683" y="1043324"/>
            <a:ext cx="11516931" cy="698589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lang="en-IN" sz="4400" b="0" spc="-20" dirty="0"/>
              <a:t>Modules for machine learning</a:t>
            </a:r>
            <a:endParaRPr sz="4400" b="0" spc="-20" dirty="0"/>
          </a:p>
        </p:txBody>
      </p:sp>
      <p:sp>
        <p:nvSpPr>
          <p:cNvPr id="4" name="object 4"/>
          <p:cNvSpPr txBox="1"/>
          <p:nvPr/>
        </p:nvSpPr>
        <p:spPr>
          <a:xfrm>
            <a:off x="929683" y="2482850"/>
            <a:ext cx="8425894" cy="73988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71500" indent="-571500" algn="just"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In previous days, the users used to perform tasks of machine learning by manually coding all the algorithms using mathematical and statistical formulas.</a:t>
            </a:r>
          </a:p>
          <a:p>
            <a:pPr marL="742950" indent="-742950" algn="just"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But in today's world, users can use the Python language, which is the most popular and pro learning.</a:t>
            </a:r>
          </a:p>
          <a:p>
            <a:pPr algn="just"/>
            <a:endParaRPr lang="en-US" sz="3200" b="0" i="0" dirty="0">
              <a:solidFill>
                <a:schemeClr val="bg1"/>
              </a:solidFill>
              <a:effectLst/>
              <a:latin typeface="inter-regular"/>
            </a:endParaRPr>
          </a:p>
          <a:p>
            <a:pPr marL="742950" indent="-742950" algn="just">
              <a:buFont typeface="+mj-lt"/>
              <a:buAutoNum type="arabicPeriod"/>
            </a:pPr>
            <a:r>
              <a:rPr lang="en-IN" sz="3200" b="0" i="0" dirty="0">
                <a:solidFill>
                  <a:schemeClr val="bg1"/>
                </a:solidFill>
                <a:effectLst/>
                <a:latin typeface="inter-regular"/>
              </a:rPr>
              <a:t>NumPy</a:t>
            </a:r>
          </a:p>
          <a:p>
            <a:pPr marL="742950" indent="-742950" algn="just">
              <a:buFont typeface="+mj-lt"/>
              <a:buAutoNum type="arabicPeriod"/>
            </a:pPr>
            <a:endParaRPr lang="en-IN" sz="3200" b="0" i="0" dirty="0">
              <a:solidFill>
                <a:schemeClr val="bg1"/>
              </a:solidFill>
              <a:effectLst/>
              <a:latin typeface="inter-regular"/>
            </a:endParaRPr>
          </a:p>
          <a:p>
            <a:pPr marL="742950" indent="-742950" algn="just">
              <a:buFont typeface="+mj-lt"/>
              <a:buAutoNum type="arabicPeriod"/>
            </a:pPr>
            <a:r>
              <a:rPr lang="en-IN" sz="3200" b="0" i="0" dirty="0">
                <a:solidFill>
                  <a:schemeClr val="bg1"/>
                </a:solidFill>
                <a:effectLst/>
                <a:latin typeface="inter-regular"/>
              </a:rPr>
              <a:t>TensorFlow</a:t>
            </a:r>
          </a:p>
          <a:p>
            <a:pPr marL="742950" indent="-742950" algn="just">
              <a:buFont typeface="+mj-lt"/>
              <a:buAutoNum type="arabicPeriod"/>
            </a:pPr>
            <a:endParaRPr lang="en-IN" sz="3200" b="0" i="0" dirty="0">
              <a:solidFill>
                <a:schemeClr val="bg1"/>
              </a:solidFill>
              <a:effectLst/>
              <a:latin typeface="inter-regular"/>
            </a:endParaRPr>
          </a:p>
          <a:p>
            <a:pPr marL="742950" indent="-742950" algn="just">
              <a:buFont typeface="+mj-lt"/>
              <a:buAutoNum type="arabicPeriod"/>
            </a:pPr>
            <a:r>
              <a:rPr lang="en-IN" sz="3200" b="0" i="0" dirty="0">
                <a:solidFill>
                  <a:schemeClr val="bg1"/>
                </a:solidFill>
                <a:effectLst/>
                <a:latin typeface="inter-regular"/>
              </a:rPr>
              <a:t>Pandas</a:t>
            </a:r>
          </a:p>
          <a:p>
            <a:pPr marL="742950" indent="-742950" algn="just">
              <a:buFont typeface="+mj-lt"/>
              <a:buAutoNum type="arabicPeriod"/>
            </a:pPr>
            <a:endParaRPr lang="en-IN" sz="3200" b="0" i="0" dirty="0">
              <a:solidFill>
                <a:schemeClr val="bg1"/>
              </a:solidFill>
              <a:effectLst/>
              <a:latin typeface="inter-regular"/>
            </a:endParaRPr>
          </a:p>
          <a:p>
            <a:pPr marL="742950" indent="-742950" algn="just">
              <a:buFont typeface="+mj-lt"/>
              <a:buAutoNum type="arabicPeriod"/>
            </a:pPr>
            <a:r>
              <a:rPr lang="en-IN" sz="3200" b="0" i="0" dirty="0">
                <a:solidFill>
                  <a:schemeClr val="bg1"/>
                </a:solidFill>
                <a:effectLst/>
                <a:latin typeface="inter-regular"/>
              </a:rPr>
              <a:t>Matplotlib</a:t>
            </a:r>
          </a:p>
        </p:txBody>
      </p:sp>
      <p:sp>
        <p:nvSpPr>
          <p:cNvPr id="5" name="object 5"/>
          <p:cNvSpPr/>
          <p:nvPr/>
        </p:nvSpPr>
        <p:spPr>
          <a:xfrm>
            <a:off x="929683" y="946938"/>
            <a:ext cx="8068267" cy="45719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-6350" y="-9627"/>
            <a:ext cx="18307050" cy="1049347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92150" y="848293"/>
            <a:ext cx="5963920" cy="772006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algn="just"/>
            <a:r>
              <a:rPr lang="en-IN" b="0" i="0" dirty="0">
                <a:solidFill>
                  <a:schemeClr val="accent6"/>
                </a:solidFill>
                <a:effectLst/>
                <a:latin typeface="erdana"/>
              </a:rPr>
              <a:t>NumPy </a:t>
            </a:r>
            <a:r>
              <a:rPr lang="en-US" sz="4800" b="0" dirty="0">
                <a:solidFill>
                  <a:schemeClr val="accent6"/>
                </a:solidFill>
              </a:rPr>
              <a:t>Library</a:t>
            </a:r>
            <a:endParaRPr lang="en-IN" b="0" i="0" dirty="0">
              <a:solidFill>
                <a:schemeClr val="accent6"/>
              </a:solidFill>
              <a:effectLst/>
              <a:latin typeface="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10766" y="2698828"/>
            <a:ext cx="10591800" cy="4003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marR="168910" indent="-571500">
              <a:lnSpc>
                <a:spcPct val="99900"/>
              </a:lnSpc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inter-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NumPy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 is the most popular library in Python.</a:t>
            </a:r>
          </a:p>
          <a:p>
            <a:pPr marL="584200" marR="168910" indent="-571500">
              <a:lnSpc>
                <a:spcPct val="99900"/>
              </a:lnSpc>
              <a:spcBef>
                <a:spcPts val="100"/>
              </a:spcBef>
              <a:buFont typeface="Wingdings" panose="05000000000000000000" pitchFamily="2" charset="2"/>
              <a:buChar char="ü"/>
            </a:pPr>
            <a:endParaRPr lang="en-US" sz="3200" dirty="0">
              <a:solidFill>
                <a:schemeClr val="bg1"/>
              </a:solidFill>
              <a:latin typeface="inter-regular"/>
            </a:endParaRPr>
          </a:p>
          <a:p>
            <a:pPr marL="584200" marR="168910" indent="-571500">
              <a:lnSpc>
                <a:spcPct val="99900"/>
              </a:lnSpc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This library is used for processing large multi-dimensional array and matrix formation by using a large collection of high-level mathematical functions and formulas.</a:t>
            </a:r>
          </a:p>
          <a:p>
            <a:pPr marL="12700" marR="168910">
              <a:lnSpc>
                <a:spcPct val="99900"/>
              </a:lnSpc>
              <a:spcBef>
                <a:spcPts val="100"/>
              </a:spcBef>
            </a:pPr>
            <a:endParaRPr lang="en-US" sz="3200" b="0" i="0" dirty="0">
              <a:solidFill>
                <a:schemeClr val="bg1"/>
              </a:solidFill>
              <a:effectLst/>
              <a:latin typeface="inter-regular"/>
            </a:endParaRPr>
          </a:p>
          <a:p>
            <a:pPr marL="584200" marR="168910" indent="-571500">
              <a:lnSpc>
                <a:spcPct val="99900"/>
              </a:lnSpc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It is widely used for linear Search , transformation, and random number capabilities. </a:t>
            </a:r>
          </a:p>
        </p:txBody>
      </p:sp>
      <p:sp>
        <p:nvSpPr>
          <p:cNvPr id="5" name="object 5"/>
          <p:cNvSpPr/>
          <p:nvPr/>
        </p:nvSpPr>
        <p:spPr>
          <a:xfrm>
            <a:off x="741287" y="819718"/>
            <a:ext cx="3989464" cy="45719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7661AE-A7F9-DD3F-3364-3B5756B83B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9150" y="3597417"/>
            <a:ext cx="6934200" cy="31048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15146" y="0"/>
            <a:ext cx="18446750" cy="10481958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8540750" y="2141188"/>
            <a:ext cx="9662254" cy="547072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Pandas is a Python library used for working with data sets.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3200" b="0" i="0" dirty="0">
              <a:solidFill>
                <a:schemeClr val="bg1"/>
              </a:solidFill>
              <a:effectLst/>
              <a:latin typeface="inter-regular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Pandas allows us to analyze big data and make conclusions based on statistical theories.</a:t>
            </a:r>
            <a:br>
              <a:rPr lang="en-US" sz="3200" dirty="0"/>
            </a:br>
            <a:endParaRPr lang="en-US" sz="3200" b="0" i="0" dirty="0">
              <a:solidFill>
                <a:schemeClr val="bg1"/>
              </a:solidFill>
              <a:effectLst/>
              <a:latin typeface="inter-regular"/>
            </a:endParaRPr>
          </a:p>
          <a:p>
            <a:pPr marL="584200" marR="5080" indent="-571500">
              <a:lnSpc>
                <a:spcPct val="101200"/>
              </a:lnSpc>
              <a:spcBef>
                <a:spcPts val="90"/>
              </a:spcBef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The developers have to prepare the dataset before using it for training the machine learning.  </a:t>
            </a:r>
          </a:p>
          <a:p>
            <a:pPr marL="584200" marR="5080" indent="-571500">
              <a:lnSpc>
                <a:spcPct val="101200"/>
              </a:lnSpc>
              <a:spcBef>
                <a:spcPts val="90"/>
              </a:spcBef>
              <a:buFont typeface="Wingdings" panose="05000000000000000000" pitchFamily="2" charset="2"/>
              <a:buChar char="ü"/>
            </a:pPr>
            <a:endParaRPr lang="en-US" sz="3200" b="0" i="0" dirty="0">
              <a:solidFill>
                <a:schemeClr val="bg1"/>
              </a:solidFill>
              <a:effectLst/>
              <a:latin typeface="inter-regular"/>
            </a:endParaRPr>
          </a:p>
          <a:p>
            <a:pPr marL="584200" marR="5080" indent="-571500">
              <a:lnSpc>
                <a:spcPct val="101200"/>
              </a:lnSpc>
              <a:spcBef>
                <a:spcPts val="90"/>
              </a:spcBef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It has a wide variety of tools for </a:t>
            </a:r>
            <a:r>
              <a:rPr lang="en-US" sz="3200" b="0" i="0" dirty="0" err="1">
                <a:solidFill>
                  <a:schemeClr val="bg1"/>
                </a:solidFill>
                <a:effectLst/>
                <a:latin typeface="inter-regular"/>
              </a:rPr>
              <a:t>analysing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 data in detail, providing high-level data structures.</a:t>
            </a:r>
            <a:endParaRPr sz="2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505313" y="1111250"/>
            <a:ext cx="5963920" cy="61484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01499"/>
              </a:lnSpc>
              <a:spcBef>
                <a:spcPts val="50"/>
              </a:spcBef>
            </a:pPr>
            <a:r>
              <a:rPr lang="en-US" sz="4250" b="0" dirty="0">
                <a:solidFill>
                  <a:schemeClr val="accent6"/>
                </a:solidFill>
              </a:rPr>
              <a:t>Pandas Library</a:t>
            </a:r>
            <a:endParaRPr sz="4250" b="0" dirty="0">
              <a:solidFill>
                <a:schemeClr val="accent6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8528869" y="989724"/>
            <a:ext cx="4202881" cy="45719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3550" y="2635250"/>
            <a:ext cx="7572921" cy="4092562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18300700" cy="10299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703614"/>
            <a:ext cx="5710213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-315" dirty="0">
                <a:solidFill>
                  <a:srgbClr val="FFFFFF"/>
                </a:solidFill>
              </a:rPr>
              <a:t>Thank</a:t>
            </a:r>
            <a:r>
              <a:rPr lang="en-IN" sz="7200" spc="-315" dirty="0">
                <a:solidFill>
                  <a:srgbClr val="FFFFFF"/>
                </a:solidFill>
              </a:rPr>
              <a:t> You</a:t>
            </a:r>
            <a:endParaRPr sz="7200" dirty="0"/>
          </a:p>
        </p:txBody>
      </p:sp>
      <p:sp>
        <p:nvSpPr>
          <p:cNvPr id="5" name="object 5"/>
          <p:cNvSpPr/>
          <p:nvPr/>
        </p:nvSpPr>
        <p:spPr>
          <a:xfrm>
            <a:off x="1624147" y="6839458"/>
            <a:ext cx="685800" cy="691515"/>
          </a:xfrm>
          <a:custGeom>
            <a:avLst/>
            <a:gdLst/>
            <a:ahLst/>
            <a:cxnLst/>
            <a:rect l="l" t="t" r="r" b="b"/>
            <a:pathLst>
              <a:path w="685800" h="691515">
                <a:moveTo>
                  <a:pt x="497362" y="348462"/>
                </a:moveTo>
                <a:lnTo>
                  <a:pt x="421772" y="348462"/>
                </a:lnTo>
                <a:lnTo>
                  <a:pt x="416006" y="352780"/>
                </a:lnTo>
                <a:lnTo>
                  <a:pt x="416006" y="365010"/>
                </a:lnTo>
                <a:lnTo>
                  <a:pt x="421048" y="370776"/>
                </a:lnTo>
                <a:lnTo>
                  <a:pt x="480801" y="370776"/>
                </a:lnTo>
                <a:lnTo>
                  <a:pt x="480801" y="451408"/>
                </a:lnTo>
                <a:lnTo>
                  <a:pt x="325302" y="451408"/>
                </a:lnTo>
                <a:lnTo>
                  <a:pt x="319537" y="455726"/>
                </a:lnTo>
                <a:lnTo>
                  <a:pt x="319537" y="686117"/>
                </a:lnTo>
                <a:lnTo>
                  <a:pt x="324578" y="690435"/>
                </a:lnTo>
                <a:lnTo>
                  <a:pt x="329620" y="691159"/>
                </a:lnTo>
                <a:lnTo>
                  <a:pt x="345457" y="691159"/>
                </a:lnTo>
                <a:lnTo>
                  <a:pt x="399657" y="686966"/>
                </a:lnTo>
                <a:lnTo>
                  <a:pt x="451992" y="674547"/>
                </a:lnTo>
                <a:lnTo>
                  <a:pt x="467657" y="668108"/>
                </a:lnTo>
                <a:lnTo>
                  <a:pt x="341139" y="668108"/>
                </a:lnTo>
                <a:lnTo>
                  <a:pt x="341139" y="471563"/>
                </a:lnTo>
                <a:lnTo>
                  <a:pt x="496638" y="471563"/>
                </a:lnTo>
                <a:lnTo>
                  <a:pt x="502404" y="467245"/>
                </a:lnTo>
                <a:lnTo>
                  <a:pt x="502404" y="353491"/>
                </a:lnTo>
                <a:lnTo>
                  <a:pt x="497362" y="348462"/>
                </a:lnTo>
                <a:close/>
              </a:path>
              <a:path w="685800" h="691515">
                <a:moveTo>
                  <a:pt x="345457" y="0"/>
                </a:moveTo>
                <a:lnTo>
                  <a:pt x="290840" y="4193"/>
                </a:lnTo>
                <a:lnTo>
                  <a:pt x="238193" y="16611"/>
                </a:lnTo>
                <a:lnTo>
                  <a:pt x="188448" y="37011"/>
                </a:lnTo>
                <a:lnTo>
                  <a:pt x="142540" y="65150"/>
                </a:lnTo>
                <a:lnTo>
                  <a:pt x="101401" y="100787"/>
                </a:lnTo>
                <a:lnTo>
                  <a:pt x="65412" y="142551"/>
                </a:lnTo>
                <a:lnTo>
                  <a:pt x="37058" y="188668"/>
                </a:lnTo>
                <a:lnTo>
                  <a:pt x="16548" y="238311"/>
                </a:lnTo>
                <a:lnTo>
                  <a:pt x="4089" y="290649"/>
                </a:lnTo>
                <a:lnTo>
                  <a:pt x="114" y="341972"/>
                </a:lnTo>
                <a:lnTo>
                  <a:pt x="0" y="346303"/>
                </a:lnTo>
                <a:lnTo>
                  <a:pt x="3916" y="398200"/>
                </a:lnTo>
                <a:lnTo>
                  <a:pt x="15905" y="449789"/>
                </a:lnTo>
                <a:lnTo>
                  <a:pt x="35723" y="498950"/>
                </a:lnTo>
                <a:lnTo>
                  <a:pt x="63238" y="545007"/>
                </a:lnTo>
                <a:lnTo>
                  <a:pt x="96335" y="585028"/>
                </a:lnTo>
                <a:lnTo>
                  <a:pt x="134693" y="619517"/>
                </a:lnTo>
                <a:lnTo>
                  <a:pt x="177640" y="648068"/>
                </a:lnTo>
                <a:lnTo>
                  <a:pt x="224502" y="670280"/>
                </a:lnTo>
                <a:lnTo>
                  <a:pt x="225950" y="670991"/>
                </a:lnTo>
                <a:lnTo>
                  <a:pt x="232427" y="670991"/>
                </a:lnTo>
                <a:lnTo>
                  <a:pt x="235310" y="669556"/>
                </a:lnTo>
                <a:lnTo>
                  <a:pt x="237469" y="666673"/>
                </a:lnTo>
                <a:lnTo>
                  <a:pt x="238845" y="664603"/>
                </a:lnTo>
                <a:lnTo>
                  <a:pt x="238904" y="641476"/>
                </a:lnTo>
                <a:lnTo>
                  <a:pt x="217302" y="641476"/>
                </a:lnTo>
                <a:lnTo>
                  <a:pt x="174784" y="619725"/>
                </a:lnTo>
                <a:lnTo>
                  <a:pt x="136593" y="592186"/>
                </a:lnTo>
                <a:lnTo>
                  <a:pt x="103143" y="559549"/>
                </a:lnTo>
                <a:lnTo>
                  <a:pt x="74847" y="522508"/>
                </a:lnTo>
                <a:lnTo>
                  <a:pt x="52120" y="481753"/>
                </a:lnTo>
                <a:lnTo>
                  <a:pt x="35373" y="437978"/>
                </a:lnTo>
                <a:lnTo>
                  <a:pt x="25022" y="391873"/>
                </a:lnTo>
                <a:lnTo>
                  <a:pt x="21480" y="344131"/>
                </a:lnTo>
                <a:lnTo>
                  <a:pt x="24985" y="296181"/>
                </a:lnTo>
                <a:lnTo>
                  <a:pt x="35169" y="250441"/>
                </a:lnTo>
                <a:lnTo>
                  <a:pt x="51535" y="207407"/>
                </a:lnTo>
                <a:lnTo>
                  <a:pt x="73588" y="167575"/>
                </a:lnTo>
                <a:lnTo>
                  <a:pt x="100829" y="131444"/>
                </a:lnTo>
                <a:lnTo>
                  <a:pt x="132764" y="99508"/>
                </a:lnTo>
                <a:lnTo>
                  <a:pt x="168896" y="72265"/>
                </a:lnTo>
                <a:lnTo>
                  <a:pt x="208727" y="50212"/>
                </a:lnTo>
                <a:lnTo>
                  <a:pt x="251762" y="33844"/>
                </a:lnTo>
                <a:lnTo>
                  <a:pt x="297504" y="23660"/>
                </a:lnTo>
                <a:lnTo>
                  <a:pt x="345457" y="20154"/>
                </a:lnTo>
                <a:lnTo>
                  <a:pt x="460615" y="20154"/>
                </a:lnTo>
                <a:lnTo>
                  <a:pt x="451992" y="16611"/>
                </a:lnTo>
                <a:lnTo>
                  <a:pt x="399657" y="4193"/>
                </a:lnTo>
                <a:lnTo>
                  <a:pt x="345457" y="0"/>
                </a:lnTo>
                <a:close/>
              </a:path>
              <a:path w="685800" h="691515">
                <a:moveTo>
                  <a:pt x="460615" y="20154"/>
                </a:moveTo>
                <a:lnTo>
                  <a:pt x="345457" y="20154"/>
                </a:lnTo>
                <a:lnTo>
                  <a:pt x="393083" y="23692"/>
                </a:lnTo>
                <a:lnTo>
                  <a:pt x="438623" y="33961"/>
                </a:lnTo>
                <a:lnTo>
                  <a:pt x="481558" y="50444"/>
                </a:lnTo>
                <a:lnTo>
                  <a:pt x="521375" y="72627"/>
                </a:lnTo>
                <a:lnTo>
                  <a:pt x="557557" y="99993"/>
                </a:lnTo>
                <a:lnTo>
                  <a:pt x="589588" y="132026"/>
                </a:lnTo>
                <a:lnTo>
                  <a:pt x="616952" y="168209"/>
                </a:lnTo>
                <a:lnTo>
                  <a:pt x="639134" y="208028"/>
                </a:lnTo>
                <a:lnTo>
                  <a:pt x="655616" y="250965"/>
                </a:lnTo>
                <a:lnTo>
                  <a:pt x="665884" y="296505"/>
                </a:lnTo>
                <a:lnTo>
                  <a:pt x="669261" y="341972"/>
                </a:lnTo>
                <a:lnTo>
                  <a:pt x="669368" y="344855"/>
                </a:lnTo>
                <a:lnTo>
                  <a:pt x="665900" y="392084"/>
                </a:lnTo>
                <a:lnTo>
                  <a:pt x="655674" y="437826"/>
                </a:lnTo>
                <a:lnTo>
                  <a:pt x="639249" y="480861"/>
                </a:lnTo>
                <a:lnTo>
                  <a:pt x="617132" y="520693"/>
                </a:lnTo>
                <a:lnTo>
                  <a:pt x="589829" y="556824"/>
                </a:lnTo>
                <a:lnTo>
                  <a:pt x="557846" y="588759"/>
                </a:lnTo>
                <a:lnTo>
                  <a:pt x="521690" y="616001"/>
                </a:lnTo>
                <a:lnTo>
                  <a:pt x="481866" y="638053"/>
                </a:lnTo>
                <a:lnTo>
                  <a:pt x="438882" y="654420"/>
                </a:lnTo>
                <a:lnTo>
                  <a:pt x="393244" y="664603"/>
                </a:lnTo>
                <a:lnTo>
                  <a:pt x="345457" y="668108"/>
                </a:lnTo>
                <a:lnTo>
                  <a:pt x="467657" y="668108"/>
                </a:lnTo>
                <a:lnTo>
                  <a:pt x="547749" y="626002"/>
                </a:lnTo>
                <a:lnTo>
                  <a:pt x="589513" y="590359"/>
                </a:lnTo>
                <a:lnTo>
                  <a:pt x="625154" y="548600"/>
                </a:lnTo>
                <a:lnTo>
                  <a:pt x="653295" y="502484"/>
                </a:lnTo>
                <a:lnTo>
                  <a:pt x="673693" y="452841"/>
                </a:lnTo>
                <a:lnTo>
                  <a:pt x="685690" y="402267"/>
                </a:lnTo>
                <a:lnTo>
                  <a:pt x="685690" y="291704"/>
                </a:lnTo>
                <a:lnTo>
                  <a:pt x="664476" y="213282"/>
                </a:lnTo>
                <a:lnTo>
                  <a:pt x="644763" y="172917"/>
                </a:lnTo>
                <a:lnTo>
                  <a:pt x="619729" y="135272"/>
                </a:lnTo>
                <a:lnTo>
                  <a:pt x="589513" y="100787"/>
                </a:lnTo>
                <a:lnTo>
                  <a:pt x="547749" y="65150"/>
                </a:lnTo>
                <a:lnTo>
                  <a:pt x="501632" y="37011"/>
                </a:lnTo>
                <a:lnTo>
                  <a:pt x="460615" y="20154"/>
                </a:lnTo>
                <a:close/>
              </a:path>
              <a:path w="685800" h="691515">
                <a:moveTo>
                  <a:pt x="496638" y="141833"/>
                </a:moveTo>
                <a:lnTo>
                  <a:pt x="432567" y="141833"/>
                </a:lnTo>
                <a:lnTo>
                  <a:pt x="392678" y="145780"/>
                </a:lnTo>
                <a:lnTo>
                  <a:pt x="353736" y="157218"/>
                </a:lnTo>
                <a:lnTo>
                  <a:pt x="316954" y="175539"/>
                </a:lnTo>
                <a:lnTo>
                  <a:pt x="283545" y="200139"/>
                </a:lnTo>
                <a:lnTo>
                  <a:pt x="255272" y="231316"/>
                </a:lnTo>
                <a:lnTo>
                  <a:pt x="234493" y="265931"/>
                </a:lnTo>
                <a:lnTo>
                  <a:pt x="221678" y="303109"/>
                </a:lnTo>
                <a:lnTo>
                  <a:pt x="217302" y="341972"/>
                </a:lnTo>
                <a:lnTo>
                  <a:pt x="217302" y="346303"/>
                </a:lnTo>
                <a:lnTo>
                  <a:pt x="120832" y="346303"/>
                </a:lnTo>
                <a:lnTo>
                  <a:pt x="115079" y="350608"/>
                </a:lnTo>
                <a:lnTo>
                  <a:pt x="115079" y="465810"/>
                </a:lnTo>
                <a:lnTo>
                  <a:pt x="120121" y="470852"/>
                </a:lnTo>
                <a:lnTo>
                  <a:pt x="217302" y="470852"/>
                </a:lnTo>
                <a:lnTo>
                  <a:pt x="217302" y="641476"/>
                </a:lnTo>
                <a:lnTo>
                  <a:pt x="238904" y="641476"/>
                </a:lnTo>
                <a:lnTo>
                  <a:pt x="238904" y="456450"/>
                </a:lnTo>
                <a:lnTo>
                  <a:pt x="234586" y="451408"/>
                </a:lnTo>
                <a:lnTo>
                  <a:pt x="136682" y="451408"/>
                </a:lnTo>
                <a:lnTo>
                  <a:pt x="136682" y="370776"/>
                </a:lnTo>
                <a:lnTo>
                  <a:pt x="233862" y="370776"/>
                </a:lnTo>
                <a:lnTo>
                  <a:pt x="238904" y="365734"/>
                </a:lnTo>
                <a:lnTo>
                  <a:pt x="239017" y="344131"/>
                </a:lnTo>
                <a:lnTo>
                  <a:pt x="246050" y="298936"/>
                </a:lnTo>
                <a:lnTo>
                  <a:pt x="266075" y="256837"/>
                </a:lnTo>
                <a:lnTo>
                  <a:pt x="296859" y="220576"/>
                </a:lnTo>
                <a:lnTo>
                  <a:pt x="336282" y="192175"/>
                </a:lnTo>
                <a:lnTo>
                  <a:pt x="382225" y="173653"/>
                </a:lnTo>
                <a:lnTo>
                  <a:pt x="432567" y="167030"/>
                </a:lnTo>
                <a:lnTo>
                  <a:pt x="500956" y="167030"/>
                </a:lnTo>
                <a:lnTo>
                  <a:pt x="500956" y="148310"/>
                </a:lnTo>
                <a:lnTo>
                  <a:pt x="496638" y="141833"/>
                </a:lnTo>
                <a:close/>
              </a:path>
              <a:path w="685800" h="691515">
                <a:moveTo>
                  <a:pt x="500956" y="167030"/>
                </a:moveTo>
                <a:lnTo>
                  <a:pt x="480090" y="167030"/>
                </a:lnTo>
                <a:lnTo>
                  <a:pt x="480090" y="247662"/>
                </a:lnTo>
                <a:lnTo>
                  <a:pt x="432567" y="247662"/>
                </a:lnTo>
                <a:lnTo>
                  <a:pt x="388921" y="253695"/>
                </a:lnTo>
                <a:lnTo>
                  <a:pt x="353382" y="272148"/>
                </a:lnTo>
                <a:lnTo>
                  <a:pt x="328625" y="304182"/>
                </a:lnTo>
                <a:lnTo>
                  <a:pt x="319616" y="344131"/>
                </a:lnTo>
                <a:lnTo>
                  <a:pt x="319537" y="365010"/>
                </a:lnTo>
                <a:lnTo>
                  <a:pt x="324578" y="370776"/>
                </a:lnTo>
                <a:lnTo>
                  <a:pt x="379290" y="370776"/>
                </a:lnTo>
                <a:lnTo>
                  <a:pt x="385056" y="365734"/>
                </a:lnTo>
                <a:lnTo>
                  <a:pt x="385056" y="353491"/>
                </a:lnTo>
                <a:lnTo>
                  <a:pt x="380014" y="348462"/>
                </a:lnTo>
                <a:lnTo>
                  <a:pt x="341139" y="348462"/>
                </a:lnTo>
                <a:lnTo>
                  <a:pt x="341139" y="344131"/>
                </a:lnTo>
                <a:lnTo>
                  <a:pt x="349553" y="308104"/>
                </a:lnTo>
                <a:lnTo>
                  <a:pt x="371194" y="284292"/>
                </a:lnTo>
                <a:lnTo>
                  <a:pt x="400665" y="271144"/>
                </a:lnTo>
                <a:lnTo>
                  <a:pt x="432567" y="267106"/>
                </a:lnTo>
                <a:lnTo>
                  <a:pt x="495914" y="267106"/>
                </a:lnTo>
                <a:lnTo>
                  <a:pt x="500956" y="262775"/>
                </a:lnTo>
                <a:lnTo>
                  <a:pt x="500956" y="16703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2524036" y="6838746"/>
            <a:ext cx="691515" cy="685800"/>
            <a:chOff x="2524036" y="6838746"/>
            <a:chExt cx="691515" cy="685800"/>
          </a:xfrm>
        </p:grpSpPr>
        <p:sp>
          <p:nvSpPr>
            <p:cNvPr id="7" name="object 7"/>
            <p:cNvSpPr/>
            <p:nvPr/>
          </p:nvSpPr>
          <p:spPr>
            <a:xfrm>
              <a:off x="2524023" y="6838759"/>
              <a:ext cx="691515" cy="685800"/>
            </a:xfrm>
            <a:custGeom>
              <a:avLst/>
              <a:gdLst/>
              <a:ahLst/>
              <a:cxnLst/>
              <a:rect l="l" t="t" r="r" b="b"/>
              <a:pathLst>
                <a:path w="691514" h="685800">
                  <a:moveTo>
                    <a:pt x="558698" y="221005"/>
                  </a:moveTo>
                  <a:lnTo>
                    <a:pt x="551599" y="185572"/>
                  </a:lnTo>
                  <a:lnTo>
                    <a:pt x="537095" y="163995"/>
                  </a:lnTo>
                  <a:lnTo>
                    <a:pt x="537095" y="221005"/>
                  </a:lnTo>
                  <a:lnTo>
                    <a:pt x="537095" y="469379"/>
                  </a:lnTo>
                  <a:lnTo>
                    <a:pt x="531660" y="496277"/>
                  </a:lnTo>
                  <a:lnTo>
                    <a:pt x="516839" y="518248"/>
                  </a:lnTo>
                  <a:lnTo>
                    <a:pt x="494880" y="533069"/>
                  </a:lnTo>
                  <a:lnTo>
                    <a:pt x="467982" y="538492"/>
                  </a:lnTo>
                  <a:lnTo>
                    <a:pt x="219595" y="538492"/>
                  </a:lnTo>
                  <a:lnTo>
                    <a:pt x="192697" y="533069"/>
                  </a:lnTo>
                  <a:lnTo>
                    <a:pt x="170726" y="518248"/>
                  </a:lnTo>
                  <a:lnTo>
                    <a:pt x="155905" y="496277"/>
                  </a:lnTo>
                  <a:lnTo>
                    <a:pt x="150482" y="469379"/>
                  </a:lnTo>
                  <a:lnTo>
                    <a:pt x="150482" y="221005"/>
                  </a:lnTo>
                  <a:lnTo>
                    <a:pt x="155905" y="194106"/>
                  </a:lnTo>
                  <a:lnTo>
                    <a:pt x="170726" y="172148"/>
                  </a:lnTo>
                  <a:lnTo>
                    <a:pt x="192697" y="157327"/>
                  </a:lnTo>
                  <a:lnTo>
                    <a:pt x="219595" y="151892"/>
                  </a:lnTo>
                  <a:lnTo>
                    <a:pt x="467982" y="151892"/>
                  </a:lnTo>
                  <a:lnTo>
                    <a:pt x="494880" y="157327"/>
                  </a:lnTo>
                  <a:lnTo>
                    <a:pt x="516839" y="172148"/>
                  </a:lnTo>
                  <a:lnTo>
                    <a:pt x="531660" y="194106"/>
                  </a:lnTo>
                  <a:lnTo>
                    <a:pt x="537095" y="221005"/>
                  </a:lnTo>
                  <a:lnTo>
                    <a:pt x="537095" y="163995"/>
                  </a:lnTo>
                  <a:lnTo>
                    <a:pt x="532231" y="156756"/>
                  </a:lnTo>
                  <a:lnTo>
                    <a:pt x="525005" y="151892"/>
                  </a:lnTo>
                  <a:lnTo>
                    <a:pt x="503415" y="137388"/>
                  </a:lnTo>
                  <a:lnTo>
                    <a:pt x="467982" y="130289"/>
                  </a:lnTo>
                  <a:lnTo>
                    <a:pt x="219595" y="130289"/>
                  </a:lnTo>
                  <a:lnTo>
                    <a:pt x="184150" y="137388"/>
                  </a:lnTo>
                  <a:lnTo>
                    <a:pt x="155333" y="156756"/>
                  </a:lnTo>
                  <a:lnTo>
                    <a:pt x="135966" y="185572"/>
                  </a:lnTo>
                  <a:lnTo>
                    <a:pt x="128879" y="221005"/>
                  </a:lnTo>
                  <a:lnTo>
                    <a:pt x="128879" y="469379"/>
                  </a:lnTo>
                  <a:lnTo>
                    <a:pt x="135966" y="504825"/>
                  </a:lnTo>
                  <a:lnTo>
                    <a:pt x="155333" y="533641"/>
                  </a:lnTo>
                  <a:lnTo>
                    <a:pt x="184150" y="553008"/>
                  </a:lnTo>
                  <a:lnTo>
                    <a:pt x="219595" y="560095"/>
                  </a:lnTo>
                  <a:lnTo>
                    <a:pt x="467982" y="560095"/>
                  </a:lnTo>
                  <a:lnTo>
                    <a:pt x="503415" y="553008"/>
                  </a:lnTo>
                  <a:lnTo>
                    <a:pt x="525005" y="538492"/>
                  </a:lnTo>
                  <a:lnTo>
                    <a:pt x="532231" y="533641"/>
                  </a:lnTo>
                  <a:lnTo>
                    <a:pt x="551599" y="504825"/>
                  </a:lnTo>
                  <a:lnTo>
                    <a:pt x="558698" y="469379"/>
                  </a:lnTo>
                  <a:lnTo>
                    <a:pt x="558698" y="221005"/>
                  </a:lnTo>
                  <a:close/>
                </a:path>
                <a:path w="691514" h="685800">
                  <a:moveTo>
                    <a:pt x="691159" y="345567"/>
                  </a:moveTo>
                  <a:lnTo>
                    <a:pt x="686892" y="291007"/>
                  </a:lnTo>
                  <a:lnTo>
                    <a:pt x="674293" y="238455"/>
                  </a:lnTo>
                  <a:lnTo>
                    <a:pt x="668832" y="225272"/>
                  </a:lnTo>
                  <a:lnTo>
                    <a:pt x="668832" y="345567"/>
                  </a:lnTo>
                  <a:lnTo>
                    <a:pt x="665314" y="393331"/>
                  </a:lnTo>
                  <a:lnTo>
                    <a:pt x="655091" y="438924"/>
                  </a:lnTo>
                  <a:lnTo>
                    <a:pt x="638657" y="481838"/>
                  </a:lnTo>
                  <a:lnTo>
                    <a:pt x="616508" y="521576"/>
                  </a:lnTo>
                  <a:lnTo>
                    <a:pt x="589178" y="557631"/>
                  </a:lnTo>
                  <a:lnTo>
                    <a:pt x="557149" y="589521"/>
                  </a:lnTo>
                  <a:lnTo>
                    <a:pt x="520915" y="616724"/>
                  </a:lnTo>
                  <a:lnTo>
                    <a:pt x="480999" y="638759"/>
                  </a:lnTo>
                  <a:lnTo>
                    <a:pt x="437908" y="655116"/>
                  </a:lnTo>
                  <a:lnTo>
                    <a:pt x="392112" y="665302"/>
                  </a:lnTo>
                  <a:lnTo>
                    <a:pt x="344144" y="668807"/>
                  </a:lnTo>
                  <a:lnTo>
                    <a:pt x="296379" y="665302"/>
                  </a:lnTo>
                  <a:lnTo>
                    <a:pt x="250786" y="655116"/>
                  </a:lnTo>
                  <a:lnTo>
                    <a:pt x="207860" y="638759"/>
                  </a:lnTo>
                  <a:lnTo>
                    <a:pt x="168122" y="616724"/>
                  </a:lnTo>
                  <a:lnTo>
                    <a:pt x="132054" y="589521"/>
                  </a:lnTo>
                  <a:lnTo>
                    <a:pt x="100177" y="557631"/>
                  </a:lnTo>
                  <a:lnTo>
                    <a:pt x="72961" y="521576"/>
                  </a:lnTo>
                  <a:lnTo>
                    <a:pt x="50927" y="481838"/>
                  </a:lnTo>
                  <a:lnTo>
                    <a:pt x="34569" y="438924"/>
                  </a:lnTo>
                  <a:lnTo>
                    <a:pt x="24384" y="393331"/>
                  </a:lnTo>
                  <a:lnTo>
                    <a:pt x="20878" y="345567"/>
                  </a:lnTo>
                  <a:lnTo>
                    <a:pt x="24384" y="297434"/>
                  </a:lnTo>
                  <a:lnTo>
                    <a:pt x="34569" y="251548"/>
                  </a:lnTo>
                  <a:lnTo>
                    <a:pt x="50927" y="208394"/>
                  </a:lnTo>
                  <a:lnTo>
                    <a:pt x="72961" y="168465"/>
                  </a:lnTo>
                  <a:lnTo>
                    <a:pt x="100177" y="132270"/>
                  </a:lnTo>
                  <a:lnTo>
                    <a:pt x="132054" y="100291"/>
                  </a:lnTo>
                  <a:lnTo>
                    <a:pt x="168122" y="73012"/>
                  </a:lnTo>
                  <a:lnTo>
                    <a:pt x="207860" y="50939"/>
                  </a:lnTo>
                  <a:lnTo>
                    <a:pt x="250786" y="34569"/>
                  </a:lnTo>
                  <a:lnTo>
                    <a:pt x="296379" y="24384"/>
                  </a:lnTo>
                  <a:lnTo>
                    <a:pt x="344144" y="20878"/>
                  </a:lnTo>
                  <a:lnTo>
                    <a:pt x="392112" y="24384"/>
                  </a:lnTo>
                  <a:lnTo>
                    <a:pt x="437908" y="34569"/>
                  </a:lnTo>
                  <a:lnTo>
                    <a:pt x="480999" y="50939"/>
                  </a:lnTo>
                  <a:lnTo>
                    <a:pt x="520915" y="73012"/>
                  </a:lnTo>
                  <a:lnTo>
                    <a:pt x="557149" y="100291"/>
                  </a:lnTo>
                  <a:lnTo>
                    <a:pt x="589178" y="132270"/>
                  </a:lnTo>
                  <a:lnTo>
                    <a:pt x="616508" y="168465"/>
                  </a:lnTo>
                  <a:lnTo>
                    <a:pt x="638657" y="208394"/>
                  </a:lnTo>
                  <a:lnTo>
                    <a:pt x="655091" y="251548"/>
                  </a:lnTo>
                  <a:lnTo>
                    <a:pt x="665314" y="297434"/>
                  </a:lnTo>
                  <a:lnTo>
                    <a:pt x="668832" y="345567"/>
                  </a:lnTo>
                  <a:lnTo>
                    <a:pt x="668832" y="225272"/>
                  </a:lnTo>
                  <a:lnTo>
                    <a:pt x="653681" y="188696"/>
                  </a:lnTo>
                  <a:lnTo>
                    <a:pt x="625360" y="142544"/>
                  </a:lnTo>
                  <a:lnTo>
                    <a:pt x="589635" y="100787"/>
                  </a:lnTo>
                  <a:lnTo>
                    <a:pt x="548220" y="65138"/>
                  </a:lnTo>
                  <a:lnTo>
                    <a:pt x="502246" y="36995"/>
                  </a:lnTo>
                  <a:lnTo>
                    <a:pt x="462902" y="20878"/>
                  </a:lnTo>
                  <a:lnTo>
                    <a:pt x="452488" y="16598"/>
                  </a:lnTo>
                  <a:lnTo>
                    <a:pt x="399757" y="4191"/>
                  </a:lnTo>
                  <a:lnTo>
                    <a:pt x="344855" y="0"/>
                  </a:lnTo>
                  <a:lnTo>
                    <a:pt x="290664" y="4191"/>
                  </a:lnTo>
                  <a:lnTo>
                    <a:pt x="238366" y="16598"/>
                  </a:lnTo>
                  <a:lnTo>
                    <a:pt x="188836" y="36995"/>
                  </a:lnTo>
                  <a:lnTo>
                    <a:pt x="142925" y="65138"/>
                  </a:lnTo>
                  <a:lnTo>
                    <a:pt x="101511" y="100787"/>
                  </a:lnTo>
                  <a:lnTo>
                    <a:pt x="65798" y="142544"/>
                  </a:lnTo>
                  <a:lnTo>
                    <a:pt x="37477" y="188696"/>
                  </a:lnTo>
                  <a:lnTo>
                    <a:pt x="16865" y="238455"/>
                  </a:lnTo>
                  <a:lnTo>
                    <a:pt x="4267" y="291007"/>
                  </a:lnTo>
                  <a:lnTo>
                    <a:pt x="0" y="345567"/>
                  </a:lnTo>
                  <a:lnTo>
                    <a:pt x="4267" y="399757"/>
                  </a:lnTo>
                  <a:lnTo>
                    <a:pt x="16865" y="452043"/>
                  </a:lnTo>
                  <a:lnTo>
                    <a:pt x="37477" y="501573"/>
                  </a:lnTo>
                  <a:lnTo>
                    <a:pt x="65798" y="547484"/>
                  </a:lnTo>
                  <a:lnTo>
                    <a:pt x="101511" y="588899"/>
                  </a:lnTo>
                  <a:lnTo>
                    <a:pt x="142925" y="624878"/>
                  </a:lnTo>
                  <a:lnTo>
                    <a:pt x="188836" y="653237"/>
                  </a:lnTo>
                  <a:lnTo>
                    <a:pt x="238366" y="673747"/>
                  </a:lnTo>
                  <a:lnTo>
                    <a:pt x="288937" y="685800"/>
                  </a:lnTo>
                  <a:lnTo>
                    <a:pt x="399402" y="685800"/>
                  </a:lnTo>
                  <a:lnTo>
                    <a:pt x="464947" y="668807"/>
                  </a:lnTo>
                  <a:lnTo>
                    <a:pt x="518033" y="644652"/>
                  </a:lnTo>
                  <a:lnTo>
                    <a:pt x="555459" y="619404"/>
                  </a:lnTo>
                  <a:lnTo>
                    <a:pt x="589635" y="588899"/>
                  </a:lnTo>
                  <a:lnTo>
                    <a:pt x="625360" y="547484"/>
                  </a:lnTo>
                  <a:lnTo>
                    <a:pt x="653681" y="501573"/>
                  </a:lnTo>
                  <a:lnTo>
                    <a:pt x="674293" y="452043"/>
                  </a:lnTo>
                  <a:lnTo>
                    <a:pt x="686892" y="399757"/>
                  </a:lnTo>
                  <a:lnTo>
                    <a:pt x="691159" y="3455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57297" y="7025208"/>
              <a:ext cx="257022" cy="272135"/>
            </a:xfrm>
            <a:prstGeom prst="rect">
              <a:avLst/>
            </a:prstGeom>
          </p:spPr>
        </p:pic>
      </p:grpSp>
      <p:grpSp>
        <p:nvGrpSpPr>
          <p:cNvPr id="9" name="object 9"/>
          <p:cNvGrpSpPr/>
          <p:nvPr/>
        </p:nvGrpSpPr>
        <p:grpSpPr>
          <a:xfrm>
            <a:off x="3421875" y="6838746"/>
            <a:ext cx="691515" cy="685800"/>
            <a:chOff x="3421875" y="6838746"/>
            <a:chExt cx="691515" cy="685800"/>
          </a:xfrm>
        </p:grpSpPr>
        <p:sp>
          <p:nvSpPr>
            <p:cNvPr id="10" name="object 10"/>
            <p:cNvSpPr/>
            <p:nvPr/>
          </p:nvSpPr>
          <p:spPr>
            <a:xfrm>
              <a:off x="3421875" y="6838746"/>
              <a:ext cx="691515" cy="685800"/>
            </a:xfrm>
            <a:custGeom>
              <a:avLst/>
              <a:gdLst/>
              <a:ahLst/>
              <a:cxnLst/>
              <a:rect l="l" t="t" r="r" b="b"/>
              <a:pathLst>
                <a:path w="691514" h="685800">
                  <a:moveTo>
                    <a:pt x="344855" y="0"/>
                  </a:moveTo>
                  <a:lnTo>
                    <a:pt x="290655" y="4192"/>
                  </a:lnTo>
                  <a:lnTo>
                    <a:pt x="238357" y="16607"/>
                  </a:lnTo>
                  <a:lnTo>
                    <a:pt x="188825" y="37005"/>
                  </a:lnTo>
                  <a:lnTo>
                    <a:pt x="142922" y="65145"/>
                  </a:lnTo>
                  <a:lnTo>
                    <a:pt x="101511" y="100787"/>
                  </a:lnTo>
                  <a:lnTo>
                    <a:pt x="65794" y="142552"/>
                  </a:lnTo>
                  <a:lnTo>
                    <a:pt x="37474" y="188708"/>
                  </a:lnTo>
                  <a:lnTo>
                    <a:pt x="16862" y="238461"/>
                  </a:lnTo>
                  <a:lnTo>
                    <a:pt x="4267" y="291012"/>
                  </a:lnTo>
                  <a:lnTo>
                    <a:pt x="0" y="345566"/>
                  </a:lnTo>
                  <a:lnTo>
                    <a:pt x="4267" y="399761"/>
                  </a:lnTo>
                  <a:lnTo>
                    <a:pt x="16862" y="452055"/>
                  </a:lnTo>
                  <a:lnTo>
                    <a:pt x="37474" y="501585"/>
                  </a:lnTo>
                  <a:lnTo>
                    <a:pt x="65794" y="547488"/>
                  </a:lnTo>
                  <a:lnTo>
                    <a:pt x="101511" y="588898"/>
                  </a:lnTo>
                  <a:lnTo>
                    <a:pt x="142922" y="624888"/>
                  </a:lnTo>
                  <a:lnTo>
                    <a:pt x="188825" y="653242"/>
                  </a:lnTo>
                  <a:lnTo>
                    <a:pt x="238357" y="673752"/>
                  </a:lnTo>
                  <a:lnTo>
                    <a:pt x="288929" y="685799"/>
                  </a:lnTo>
                  <a:lnTo>
                    <a:pt x="399393" y="685799"/>
                  </a:lnTo>
                  <a:lnTo>
                    <a:pt x="435196" y="678810"/>
                  </a:lnTo>
                  <a:lnTo>
                    <a:pt x="464940" y="668807"/>
                  </a:lnTo>
                  <a:lnTo>
                    <a:pt x="344855" y="668807"/>
                  </a:lnTo>
                  <a:lnTo>
                    <a:pt x="297082" y="665302"/>
                  </a:lnTo>
                  <a:lnTo>
                    <a:pt x="251487" y="655122"/>
                  </a:lnTo>
                  <a:lnTo>
                    <a:pt x="208568" y="638767"/>
                  </a:lnTo>
                  <a:lnTo>
                    <a:pt x="168827" y="616735"/>
                  </a:lnTo>
                  <a:lnTo>
                    <a:pt x="132763" y="589527"/>
                  </a:lnTo>
                  <a:lnTo>
                    <a:pt x="100876" y="557642"/>
                  </a:lnTo>
                  <a:lnTo>
                    <a:pt x="73666" y="521581"/>
                  </a:lnTo>
                  <a:lnTo>
                    <a:pt x="51632" y="481843"/>
                  </a:lnTo>
                  <a:lnTo>
                    <a:pt x="35275" y="438928"/>
                  </a:lnTo>
                  <a:lnTo>
                    <a:pt x="25094" y="393336"/>
                  </a:lnTo>
                  <a:lnTo>
                    <a:pt x="21589" y="345566"/>
                  </a:lnTo>
                  <a:lnTo>
                    <a:pt x="25094" y="297437"/>
                  </a:lnTo>
                  <a:lnTo>
                    <a:pt x="35275" y="251550"/>
                  </a:lnTo>
                  <a:lnTo>
                    <a:pt x="51632" y="208399"/>
                  </a:lnTo>
                  <a:lnTo>
                    <a:pt x="73666" y="168477"/>
                  </a:lnTo>
                  <a:lnTo>
                    <a:pt x="100876" y="132278"/>
                  </a:lnTo>
                  <a:lnTo>
                    <a:pt x="132763" y="100294"/>
                  </a:lnTo>
                  <a:lnTo>
                    <a:pt x="168827" y="73020"/>
                  </a:lnTo>
                  <a:lnTo>
                    <a:pt x="208568" y="50948"/>
                  </a:lnTo>
                  <a:lnTo>
                    <a:pt x="251487" y="34571"/>
                  </a:lnTo>
                  <a:lnTo>
                    <a:pt x="297082" y="24384"/>
                  </a:lnTo>
                  <a:lnTo>
                    <a:pt x="344855" y="20878"/>
                  </a:lnTo>
                  <a:lnTo>
                    <a:pt x="462896" y="20878"/>
                  </a:lnTo>
                  <a:lnTo>
                    <a:pt x="452479" y="16607"/>
                  </a:lnTo>
                  <a:lnTo>
                    <a:pt x="399756" y="4192"/>
                  </a:lnTo>
                  <a:lnTo>
                    <a:pt x="344855" y="0"/>
                  </a:lnTo>
                  <a:close/>
                </a:path>
                <a:path w="691514" h="685800">
                  <a:moveTo>
                    <a:pt x="462896" y="20878"/>
                  </a:moveTo>
                  <a:lnTo>
                    <a:pt x="344855" y="20878"/>
                  </a:lnTo>
                  <a:lnTo>
                    <a:pt x="392985" y="24384"/>
                  </a:lnTo>
                  <a:lnTo>
                    <a:pt x="438873" y="34571"/>
                  </a:lnTo>
                  <a:lnTo>
                    <a:pt x="482025" y="50948"/>
                  </a:lnTo>
                  <a:lnTo>
                    <a:pt x="521949" y="73020"/>
                  </a:lnTo>
                  <a:lnTo>
                    <a:pt x="558149" y="100294"/>
                  </a:lnTo>
                  <a:lnTo>
                    <a:pt x="590135" y="132278"/>
                  </a:lnTo>
                  <a:lnTo>
                    <a:pt x="617411" y="168477"/>
                  </a:lnTo>
                  <a:lnTo>
                    <a:pt x="639484" y="208399"/>
                  </a:lnTo>
                  <a:lnTo>
                    <a:pt x="655862" y="251550"/>
                  </a:lnTo>
                  <a:lnTo>
                    <a:pt x="666050" y="297437"/>
                  </a:lnTo>
                  <a:lnTo>
                    <a:pt x="669556" y="345566"/>
                  </a:lnTo>
                  <a:lnTo>
                    <a:pt x="666018" y="393336"/>
                  </a:lnTo>
                  <a:lnTo>
                    <a:pt x="655746" y="438928"/>
                  </a:lnTo>
                  <a:lnTo>
                    <a:pt x="639251" y="481843"/>
                  </a:lnTo>
                  <a:lnTo>
                    <a:pt x="617048" y="521581"/>
                  </a:lnTo>
                  <a:lnTo>
                    <a:pt x="589649" y="557642"/>
                  </a:lnTo>
                  <a:lnTo>
                    <a:pt x="557567" y="589527"/>
                  </a:lnTo>
                  <a:lnTo>
                    <a:pt x="521315" y="616735"/>
                  </a:lnTo>
                  <a:lnTo>
                    <a:pt x="481404" y="638767"/>
                  </a:lnTo>
                  <a:lnTo>
                    <a:pt x="438349" y="655122"/>
                  </a:lnTo>
                  <a:lnTo>
                    <a:pt x="392662" y="665302"/>
                  </a:lnTo>
                  <a:lnTo>
                    <a:pt x="344855" y="668807"/>
                  </a:lnTo>
                  <a:lnTo>
                    <a:pt x="464940" y="668807"/>
                  </a:lnTo>
                  <a:lnTo>
                    <a:pt x="518015" y="644652"/>
                  </a:lnTo>
                  <a:lnTo>
                    <a:pt x="555454" y="619415"/>
                  </a:lnTo>
                  <a:lnTo>
                    <a:pt x="589635" y="588898"/>
                  </a:lnTo>
                  <a:lnTo>
                    <a:pt x="625353" y="547488"/>
                  </a:lnTo>
                  <a:lnTo>
                    <a:pt x="653676" y="501585"/>
                  </a:lnTo>
                  <a:lnTo>
                    <a:pt x="674292" y="452055"/>
                  </a:lnTo>
                  <a:lnTo>
                    <a:pt x="686890" y="399761"/>
                  </a:lnTo>
                  <a:lnTo>
                    <a:pt x="691159" y="345566"/>
                  </a:lnTo>
                  <a:lnTo>
                    <a:pt x="686890" y="291012"/>
                  </a:lnTo>
                  <a:lnTo>
                    <a:pt x="674292" y="238461"/>
                  </a:lnTo>
                  <a:lnTo>
                    <a:pt x="653676" y="188708"/>
                  </a:lnTo>
                  <a:lnTo>
                    <a:pt x="625353" y="142552"/>
                  </a:lnTo>
                  <a:lnTo>
                    <a:pt x="589635" y="100787"/>
                  </a:lnTo>
                  <a:lnTo>
                    <a:pt x="548213" y="65145"/>
                  </a:lnTo>
                  <a:lnTo>
                    <a:pt x="502229" y="37005"/>
                  </a:lnTo>
                  <a:lnTo>
                    <a:pt x="462896" y="2087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580981" y="7115911"/>
              <a:ext cx="95034" cy="241185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566579" y="6984885"/>
              <a:ext cx="109435" cy="109435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3725697" y="7115911"/>
              <a:ext cx="255904" cy="241300"/>
            </a:xfrm>
            <a:custGeom>
              <a:avLst/>
              <a:gdLst/>
              <a:ahLst/>
              <a:cxnLst/>
              <a:rect l="l" t="t" r="r" b="b"/>
              <a:pathLst>
                <a:path w="255904" h="241300">
                  <a:moveTo>
                    <a:pt x="141820" y="0"/>
                  </a:moveTo>
                  <a:lnTo>
                    <a:pt x="125884" y="956"/>
                  </a:lnTo>
                  <a:lnTo>
                    <a:pt x="110416" y="3870"/>
                  </a:lnTo>
                  <a:lnTo>
                    <a:pt x="95354" y="8808"/>
                  </a:lnTo>
                  <a:lnTo>
                    <a:pt x="80632" y="15836"/>
                  </a:lnTo>
                  <a:lnTo>
                    <a:pt x="80632" y="5041"/>
                  </a:lnTo>
                  <a:lnTo>
                    <a:pt x="76314" y="0"/>
                  </a:lnTo>
                  <a:lnTo>
                    <a:pt x="11518" y="0"/>
                  </a:lnTo>
                  <a:lnTo>
                    <a:pt x="5753" y="0"/>
                  </a:lnTo>
                  <a:lnTo>
                    <a:pt x="0" y="4318"/>
                  </a:lnTo>
                  <a:lnTo>
                    <a:pt x="0" y="235419"/>
                  </a:lnTo>
                  <a:lnTo>
                    <a:pt x="5041" y="241185"/>
                  </a:lnTo>
                  <a:lnTo>
                    <a:pt x="89992" y="241185"/>
                  </a:lnTo>
                  <a:lnTo>
                    <a:pt x="95745" y="236143"/>
                  </a:lnTo>
                  <a:lnTo>
                    <a:pt x="95745" y="151193"/>
                  </a:lnTo>
                  <a:lnTo>
                    <a:pt x="97084" y="131483"/>
                  </a:lnTo>
                  <a:lnTo>
                    <a:pt x="102138" y="113393"/>
                  </a:lnTo>
                  <a:lnTo>
                    <a:pt x="112456" y="100163"/>
                  </a:lnTo>
                  <a:lnTo>
                    <a:pt x="129590" y="95034"/>
                  </a:lnTo>
                  <a:lnTo>
                    <a:pt x="142220" y="97925"/>
                  </a:lnTo>
                  <a:lnTo>
                    <a:pt x="151277" y="105743"/>
                  </a:lnTo>
                  <a:lnTo>
                    <a:pt x="157231" y="117204"/>
                  </a:lnTo>
                  <a:lnTo>
                    <a:pt x="160553" y="131025"/>
                  </a:lnTo>
                  <a:lnTo>
                    <a:pt x="161264" y="136791"/>
                  </a:lnTo>
                  <a:lnTo>
                    <a:pt x="165582" y="140385"/>
                  </a:lnTo>
                  <a:lnTo>
                    <a:pt x="177101" y="140385"/>
                  </a:lnTo>
                  <a:lnTo>
                    <a:pt x="182143" y="134632"/>
                  </a:lnTo>
                  <a:lnTo>
                    <a:pt x="180708" y="128866"/>
                  </a:lnTo>
                  <a:lnTo>
                    <a:pt x="174520" y="105021"/>
                  </a:lnTo>
                  <a:lnTo>
                    <a:pt x="163607" y="87652"/>
                  </a:lnTo>
                  <a:lnTo>
                    <a:pt x="148104" y="77031"/>
                  </a:lnTo>
                  <a:lnTo>
                    <a:pt x="128143" y="73431"/>
                  </a:lnTo>
                  <a:lnTo>
                    <a:pt x="104715" y="78696"/>
                  </a:lnTo>
                  <a:lnTo>
                    <a:pt x="87561" y="93953"/>
                  </a:lnTo>
                  <a:lnTo>
                    <a:pt x="77020" y="118388"/>
                  </a:lnTo>
                  <a:lnTo>
                    <a:pt x="73431" y="151193"/>
                  </a:lnTo>
                  <a:lnTo>
                    <a:pt x="73431" y="218147"/>
                  </a:lnTo>
                  <a:lnTo>
                    <a:pt x="21590" y="218147"/>
                  </a:lnTo>
                  <a:lnTo>
                    <a:pt x="21590" y="22313"/>
                  </a:lnTo>
                  <a:lnTo>
                    <a:pt x="58318" y="22313"/>
                  </a:lnTo>
                  <a:lnTo>
                    <a:pt x="58318" y="39598"/>
                  </a:lnTo>
                  <a:lnTo>
                    <a:pt x="59029" y="43205"/>
                  </a:lnTo>
                  <a:lnTo>
                    <a:pt x="61912" y="45364"/>
                  </a:lnTo>
                  <a:lnTo>
                    <a:pt x="66230" y="46799"/>
                  </a:lnTo>
                  <a:lnTo>
                    <a:pt x="70548" y="46799"/>
                  </a:lnTo>
                  <a:lnTo>
                    <a:pt x="74866" y="45364"/>
                  </a:lnTo>
                  <a:lnTo>
                    <a:pt x="89671" y="35381"/>
                  </a:lnTo>
                  <a:lnTo>
                    <a:pt x="105825" y="28167"/>
                  </a:lnTo>
                  <a:lnTo>
                    <a:pt x="123061" y="23788"/>
                  </a:lnTo>
                  <a:lnTo>
                    <a:pt x="141109" y="22313"/>
                  </a:lnTo>
                  <a:lnTo>
                    <a:pt x="181819" y="31448"/>
                  </a:lnTo>
                  <a:lnTo>
                    <a:pt x="210312" y="55432"/>
                  </a:lnTo>
                  <a:lnTo>
                    <a:pt x="227059" y="89136"/>
                  </a:lnTo>
                  <a:lnTo>
                    <a:pt x="232537" y="127431"/>
                  </a:lnTo>
                  <a:lnTo>
                    <a:pt x="232537" y="218147"/>
                  </a:lnTo>
                  <a:lnTo>
                    <a:pt x="180708" y="218147"/>
                  </a:lnTo>
                  <a:lnTo>
                    <a:pt x="180708" y="176390"/>
                  </a:lnTo>
                  <a:lnTo>
                    <a:pt x="176377" y="172059"/>
                  </a:lnTo>
                  <a:lnTo>
                    <a:pt x="164858" y="172059"/>
                  </a:lnTo>
                  <a:lnTo>
                    <a:pt x="160553" y="176390"/>
                  </a:lnTo>
                  <a:lnTo>
                    <a:pt x="160553" y="234708"/>
                  </a:lnTo>
                  <a:lnTo>
                    <a:pt x="164858" y="239737"/>
                  </a:lnTo>
                  <a:lnTo>
                    <a:pt x="250532" y="239737"/>
                  </a:lnTo>
                  <a:lnTo>
                    <a:pt x="255574" y="235419"/>
                  </a:lnTo>
                  <a:lnTo>
                    <a:pt x="255574" y="125996"/>
                  </a:lnTo>
                  <a:lnTo>
                    <a:pt x="247318" y="74720"/>
                  </a:lnTo>
                  <a:lnTo>
                    <a:pt x="224077" y="34918"/>
                  </a:lnTo>
                  <a:lnTo>
                    <a:pt x="188146" y="9157"/>
                  </a:lnTo>
                  <a:lnTo>
                    <a:pt x="14182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9850" y="-31750"/>
            <a:ext cx="18592800" cy="108204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25550" y="850372"/>
            <a:ext cx="411607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0" spc="-160" dirty="0"/>
              <a:t>Introduction</a:t>
            </a:r>
            <a:endParaRPr b="0" spc="-160" dirty="0"/>
          </a:p>
        </p:txBody>
      </p:sp>
      <p:sp>
        <p:nvSpPr>
          <p:cNvPr id="4" name="object 4"/>
          <p:cNvSpPr txBox="1"/>
          <p:nvPr/>
        </p:nvSpPr>
        <p:spPr>
          <a:xfrm>
            <a:off x="920750" y="2662643"/>
            <a:ext cx="8534399" cy="5431614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0" dirty="0">
                <a:solidFill>
                  <a:srgbClr val="ECECEC"/>
                </a:solidFill>
                <a:effectLst/>
                <a:latin typeface="Söhne"/>
              </a:rPr>
              <a:t>Machine Learning (ML) is a </a:t>
            </a:r>
            <a:r>
              <a:rPr lang="en-US" sz="3200" b="0" u="sng" dirty="0">
                <a:solidFill>
                  <a:srgbClr val="ECECEC"/>
                </a:solidFill>
                <a:effectLst/>
                <a:latin typeface="Söhne"/>
              </a:rPr>
              <a:t>branch of artificial intelligence (AI) </a:t>
            </a:r>
            <a:r>
              <a:rPr lang="en-US" sz="3200" b="0" dirty="0">
                <a:solidFill>
                  <a:srgbClr val="ECECEC"/>
                </a:solidFill>
                <a:effectLst/>
                <a:latin typeface="Söhne"/>
              </a:rPr>
              <a:t>.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3200" b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i="0" dirty="0">
                <a:solidFill>
                  <a:schemeClr val="bg1"/>
                </a:solidFill>
                <a:effectLst/>
                <a:latin typeface="inter-bold"/>
              </a:rPr>
              <a:t>which enables the </a:t>
            </a:r>
            <a:r>
              <a:rPr lang="en-US" sz="3200" u="sng" dirty="0">
                <a:solidFill>
                  <a:schemeClr val="bg1"/>
                </a:solidFill>
                <a:latin typeface="Söhne"/>
              </a:rPr>
              <a:t>machine</a:t>
            </a:r>
            <a:r>
              <a:rPr lang="en-US" sz="3200" i="0" dirty="0">
                <a:solidFill>
                  <a:schemeClr val="bg1"/>
                </a:solidFill>
                <a:effectLst/>
                <a:latin typeface="inter-bold"/>
              </a:rPr>
              <a:t> to automatically learn from data.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3200" i="0" dirty="0">
              <a:solidFill>
                <a:schemeClr val="bg1"/>
              </a:solidFill>
              <a:effectLst/>
              <a:latin typeface="inter-bold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i="0" dirty="0">
                <a:solidFill>
                  <a:schemeClr val="bg1"/>
                </a:solidFill>
                <a:effectLst/>
                <a:latin typeface="inter-bold"/>
              </a:rPr>
              <a:t>improve performance from past experiences, and make predictions</a:t>
            </a:r>
            <a:r>
              <a:rPr lang="en-US" sz="3200" i="0" dirty="0">
                <a:solidFill>
                  <a:schemeClr val="bg1"/>
                </a:solidFill>
                <a:effectLst/>
                <a:latin typeface="inter-regular"/>
              </a:rPr>
              <a:t>. </a:t>
            </a:r>
            <a:endParaRPr lang="en-US" sz="3200" i="0" dirty="0">
              <a:solidFill>
                <a:schemeClr val="bg1"/>
              </a:solidFill>
              <a:effectLst/>
              <a:latin typeface="inter-bold"/>
            </a:endParaRPr>
          </a:p>
          <a:p>
            <a:pPr algn="l"/>
            <a:endParaRPr lang="en-US" sz="3200" b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Machine learning contains a set of algorithms that work on a big amount of data.</a:t>
            </a:r>
          </a:p>
        </p:txBody>
      </p:sp>
      <p:sp>
        <p:nvSpPr>
          <p:cNvPr id="5" name="object 5"/>
          <p:cNvSpPr/>
          <p:nvPr/>
        </p:nvSpPr>
        <p:spPr>
          <a:xfrm>
            <a:off x="1225551" y="819135"/>
            <a:ext cx="3200400" cy="45719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17150" y="2254251"/>
            <a:ext cx="6667499" cy="6096000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9850" y="-31750"/>
            <a:ext cx="18370550" cy="103314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31100" y="803197"/>
            <a:ext cx="875792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0" spc="-195" dirty="0">
                <a:solidFill>
                  <a:schemeClr val="accent6"/>
                </a:solidFill>
              </a:rPr>
              <a:t>Types</a:t>
            </a:r>
            <a:r>
              <a:rPr sz="4400" b="0" spc="-245" dirty="0">
                <a:solidFill>
                  <a:schemeClr val="accent6"/>
                </a:solidFill>
              </a:rPr>
              <a:t> </a:t>
            </a:r>
            <a:r>
              <a:rPr sz="4400" b="0" spc="-55" dirty="0">
                <a:solidFill>
                  <a:schemeClr val="accent6"/>
                </a:solidFill>
              </a:rPr>
              <a:t>of</a:t>
            </a:r>
            <a:r>
              <a:rPr sz="4400" b="0" spc="-325" dirty="0">
                <a:solidFill>
                  <a:schemeClr val="accent6"/>
                </a:solidFill>
              </a:rPr>
              <a:t> </a:t>
            </a:r>
            <a:r>
              <a:rPr sz="4400" b="0" spc="-80" dirty="0">
                <a:solidFill>
                  <a:schemeClr val="accent6"/>
                </a:solidFill>
              </a:rPr>
              <a:t>Machine</a:t>
            </a:r>
            <a:r>
              <a:rPr sz="4400" b="0" spc="-285" dirty="0">
                <a:solidFill>
                  <a:schemeClr val="accent6"/>
                </a:solidFill>
              </a:rPr>
              <a:t> </a:t>
            </a:r>
            <a:r>
              <a:rPr sz="4400" b="0" spc="-95" dirty="0">
                <a:solidFill>
                  <a:schemeClr val="accent6"/>
                </a:solidFill>
              </a:rPr>
              <a:t>Learning</a:t>
            </a:r>
          </a:p>
        </p:txBody>
      </p:sp>
      <p:sp>
        <p:nvSpPr>
          <p:cNvPr id="5" name="object 5"/>
          <p:cNvSpPr/>
          <p:nvPr/>
        </p:nvSpPr>
        <p:spPr>
          <a:xfrm>
            <a:off x="731100" y="752295"/>
            <a:ext cx="7123850" cy="50902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93350" y="2002385"/>
            <a:ext cx="6667499" cy="609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70B2EB9-87CE-E39F-4A5F-C93331DE3796}"/>
              </a:ext>
            </a:extLst>
          </p:cNvPr>
          <p:cNvSpPr txBox="1"/>
          <p:nvPr/>
        </p:nvSpPr>
        <p:spPr>
          <a:xfrm>
            <a:off x="1149350" y="2887206"/>
            <a:ext cx="9144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 fontAlgn="base">
              <a:buFont typeface="Wingdings" panose="05000000000000000000" pitchFamily="2" charset="2"/>
              <a:buChar char="ü"/>
            </a:pPr>
            <a:r>
              <a:rPr lang="en-US" sz="2800" b="0" i="0" dirty="0">
                <a:solidFill>
                  <a:srgbClr val="FFFFFF"/>
                </a:solidFill>
                <a:effectLst/>
                <a:latin typeface="Nunito" pitchFamily="2" charset="0"/>
              </a:rPr>
              <a:t>Supervised Machine Learning</a:t>
            </a:r>
          </a:p>
          <a:p>
            <a:pPr algn="l" fontAlgn="base">
              <a:buFont typeface="+mj-lt"/>
              <a:buAutoNum type="arabicPeriod"/>
            </a:pPr>
            <a:endParaRPr lang="en-US" sz="2800" b="0" i="0" dirty="0">
              <a:solidFill>
                <a:srgbClr val="FFFFFF"/>
              </a:solidFill>
              <a:effectLst/>
              <a:latin typeface="Nunito" pitchFamily="2" charset="0"/>
            </a:endParaRPr>
          </a:p>
          <a:p>
            <a:pPr marL="457200" indent="-457200" algn="l" fontAlgn="base">
              <a:buFont typeface="Wingdings" panose="05000000000000000000" pitchFamily="2" charset="2"/>
              <a:buChar char="ü"/>
            </a:pPr>
            <a:r>
              <a:rPr lang="en-US" sz="2800" b="0" i="0" dirty="0">
                <a:solidFill>
                  <a:srgbClr val="FFFFFF"/>
                </a:solidFill>
                <a:effectLst/>
                <a:latin typeface="Nunito" pitchFamily="2" charset="0"/>
              </a:rPr>
              <a:t>Unsupervised Machine Learning</a:t>
            </a:r>
          </a:p>
          <a:p>
            <a:pPr algn="l" fontAlgn="base">
              <a:buFont typeface="+mj-lt"/>
              <a:buAutoNum type="arabicPeriod" startAt="2"/>
            </a:pPr>
            <a:endParaRPr lang="en-US" sz="2800" b="0" i="0" dirty="0">
              <a:solidFill>
                <a:srgbClr val="FFFFFF"/>
              </a:solidFill>
              <a:effectLst/>
              <a:latin typeface="Nunito" pitchFamily="2" charset="0"/>
            </a:endParaRPr>
          </a:p>
          <a:p>
            <a:pPr marL="457200" indent="-457200" algn="l" fontAlgn="base">
              <a:buFont typeface="Wingdings" panose="05000000000000000000" pitchFamily="2" charset="2"/>
              <a:buChar char="ü"/>
            </a:pPr>
            <a:r>
              <a:rPr lang="en-US" sz="2800" b="0" i="0" dirty="0">
                <a:solidFill>
                  <a:srgbClr val="FFFFFF"/>
                </a:solidFill>
                <a:effectLst/>
                <a:latin typeface="Nunito" pitchFamily="2" charset="0"/>
              </a:rPr>
              <a:t>Semi-Supervised Machine Learning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778"/>
            <a:ext cx="18300700" cy="10294144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7" b="-37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/>
          <p:cNvSpPr/>
          <p:nvPr/>
        </p:nvSpPr>
        <p:spPr>
          <a:xfrm>
            <a:off x="7392091" y="1927762"/>
            <a:ext cx="10472098" cy="5724246"/>
          </a:xfrm>
          <a:custGeom>
            <a:avLst/>
            <a:gdLst/>
            <a:ahLst/>
            <a:cxnLst/>
            <a:rect l="l" t="t" r="r" b="b"/>
            <a:pathLst>
              <a:path w="10464831" h="5720274">
                <a:moveTo>
                  <a:pt x="0" y="0"/>
                </a:moveTo>
                <a:lnTo>
                  <a:pt x="10464832" y="0"/>
                </a:lnTo>
                <a:lnTo>
                  <a:pt x="10464832" y="5720274"/>
                </a:lnTo>
                <a:lnTo>
                  <a:pt x="0" y="57202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319"/>
            </a:stretch>
          </a:blipFill>
        </p:spPr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9E49D-1D8F-E7F9-3CE1-B2FE9D076B0B}"/>
              </a:ext>
            </a:extLst>
          </p:cNvPr>
          <p:cNvSpPr txBox="1"/>
          <p:nvPr/>
        </p:nvSpPr>
        <p:spPr>
          <a:xfrm>
            <a:off x="442860" y="960062"/>
            <a:ext cx="807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4800" b="0" i="0" dirty="0">
                <a:solidFill>
                  <a:schemeClr val="accent6"/>
                </a:solidFill>
                <a:effectLst/>
                <a:latin typeface="erdana"/>
              </a:rPr>
              <a:t>Supervised</a:t>
            </a:r>
            <a:r>
              <a:rPr lang="en-IN" sz="4400" b="0" i="0" dirty="0">
                <a:solidFill>
                  <a:schemeClr val="accent6"/>
                </a:solidFill>
                <a:effectLst/>
                <a:latin typeface="erdana"/>
              </a:rPr>
              <a:t> Machine Learning</a:t>
            </a:r>
          </a:p>
        </p:txBody>
      </p:sp>
      <p:sp>
        <p:nvSpPr>
          <p:cNvPr id="14" name="object 14">
            <a:extLst>
              <a:ext uri="{FF2B5EF4-FFF2-40B4-BE49-F238E27FC236}">
                <a16:creationId xmlns:a16="http://schemas.microsoft.com/office/drawing/2014/main" id="{A9618957-6834-D73C-1336-1F1193288750}"/>
              </a:ext>
            </a:extLst>
          </p:cNvPr>
          <p:cNvSpPr/>
          <p:nvPr/>
        </p:nvSpPr>
        <p:spPr>
          <a:xfrm flipV="1">
            <a:off x="539751" y="914342"/>
            <a:ext cx="6852340" cy="45719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68958D-68C8-2575-60CE-500A8A537695}"/>
              </a:ext>
            </a:extLst>
          </p:cNvPr>
          <p:cNvSpPr txBox="1"/>
          <p:nvPr/>
        </p:nvSpPr>
        <p:spPr>
          <a:xfrm>
            <a:off x="442860" y="2635250"/>
            <a:ext cx="653289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As its name suggests, </a:t>
            </a: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inter-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Supervised machine learning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 is based on supervision. 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3200" b="0" i="0" dirty="0">
              <a:solidFill>
                <a:schemeClr val="bg1"/>
              </a:solidFill>
              <a:effectLst/>
              <a:latin typeface="inter-regular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It means in the supervised learning technique, we train the machines using the "labelled" dataset, and based on the training, the machine predicts the output.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8960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778"/>
            <a:ext cx="18300700" cy="10294144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7" b="-37"/>
            </a:stretch>
          </a:blipFill>
        </p:spPr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9E49D-1D8F-E7F9-3CE1-B2FE9D076B0B}"/>
              </a:ext>
            </a:extLst>
          </p:cNvPr>
          <p:cNvSpPr txBox="1"/>
          <p:nvPr/>
        </p:nvSpPr>
        <p:spPr>
          <a:xfrm>
            <a:off x="419714" y="1135002"/>
            <a:ext cx="8077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4400" b="0" i="0" dirty="0">
                <a:solidFill>
                  <a:schemeClr val="accent6"/>
                </a:solidFill>
                <a:effectLst/>
                <a:latin typeface="erdana"/>
              </a:rPr>
              <a:t>Unsupervised Machine Learning</a:t>
            </a:r>
          </a:p>
        </p:txBody>
      </p:sp>
      <p:sp>
        <p:nvSpPr>
          <p:cNvPr id="14" name="object 14">
            <a:extLst>
              <a:ext uri="{FF2B5EF4-FFF2-40B4-BE49-F238E27FC236}">
                <a16:creationId xmlns:a16="http://schemas.microsoft.com/office/drawing/2014/main" id="{A9618957-6834-D73C-1336-1F1193288750}"/>
              </a:ext>
            </a:extLst>
          </p:cNvPr>
          <p:cNvSpPr/>
          <p:nvPr/>
        </p:nvSpPr>
        <p:spPr>
          <a:xfrm flipV="1">
            <a:off x="539750" y="975221"/>
            <a:ext cx="7162800" cy="63130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68958D-68C8-2575-60CE-500A8A537695}"/>
              </a:ext>
            </a:extLst>
          </p:cNvPr>
          <p:cNvSpPr txBox="1"/>
          <p:nvPr/>
        </p:nvSpPr>
        <p:spPr>
          <a:xfrm>
            <a:off x="442861" y="2635250"/>
            <a:ext cx="581189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inter-regula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Unsupervised learnin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g is different from the Supervised learning technique; as its name suggests, there is no need for supervision. 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3200" b="0" i="0" dirty="0">
              <a:solidFill>
                <a:schemeClr val="bg1"/>
              </a:solidFill>
              <a:effectLst/>
              <a:latin typeface="inter-regular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inter-regular"/>
              </a:rPr>
              <a:t>It means, in unsupervised machine learning, the machine is trained using the unlabeled dataset, and the machine predicts the output without any supervision.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6559550" y="2406650"/>
            <a:ext cx="11581498" cy="6219459"/>
          </a:xfrm>
          <a:custGeom>
            <a:avLst/>
            <a:gdLst/>
            <a:ahLst/>
            <a:cxnLst/>
            <a:rect l="l" t="t" r="r" b="b"/>
            <a:pathLst>
              <a:path w="10386770" h="5581793">
                <a:moveTo>
                  <a:pt x="0" y="0"/>
                </a:moveTo>
                <a:lnTo>
                  <a:pt x="10386770" y="0"/>
                </a:lnTo>
                <a:lnTo>
                  <a:pt x="10386770" y="5581793"/>
                </a:lnTo>
                <a:lnTo>
                  <a:pt x="0" y="55817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182" y="24785"/>
            <a:ext cx="18300700" cy="102997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626350" y="1939437"/>
            <a:ext cx="10287000" cy="690573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Labels:</a:t>
            </a:r>
            <a:r>
              <a:rPr lang="en-US" sz="3200" dirty="0">
                <a:solidFill>
                  <a:srgbClr val="ECECEC"/>
                </a:solidFill>
                <a:latin typeface="Söhne"/>
              </a:rPr>
              <a:t> </a:t>
            </a:r>
          </a:p>
          <a:p>
            <a:pPr algn="l"/>
            <a:r>
              <a:rPr lang="en-US" sz="3200" b="0" i="1" dirty="0">
                <a:solidFill>
                  <a:srgbClr val="ECECEC"/>
                </a:solidFill>
                <a:effectLst/>
                <a:latin typeface="Söhne"/>
              </a:rPr>
              <a:t>	</a:t>
            </a:r>
            <a:r>
              <a:rPr lang="en-US" sz="3200" i="0" dirty="0">
                <a:solidFill>
                  <a:srgbClr val="ECECEC"/>
                </a:solidFill>
                <a:effectLst/>
                <a:latin typeface="Söhne"/>
              </a:rPr>
              <a:t>Labels</a:t>
            </a:r>
            <a:r>
              <a:rPr lang="en-US" sz="3200" b="0" i="1" dirty="0">
                <a:solidFill>
                  <a:srgbClr val="ECECEC"/>
                </a:solidFill>
                <a:effectLst/>
                <a:latin typeface="Söhne"/>
              </a:rPr>
              <a:t> are the individual variables or attributes in the 	dataset that help the model make predictions. 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32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Model:</a:t>
            </a:r>
            <a:endParaRPr lang="en-US" sz="3200" b="0" i="0" dirty="0">
              <a:solidFill>
                <a:srgbClr val="ECECEC"/>
              </a:solidFill>
              <a:effectLst/>
              <a:latin typeface="Söhne"/>
            </a:endParaRPr>
          </a:p>
          <a:p>
            <a:pPr algn="l"/>
            <a:r>
              <a:rPr lang="en-US" sz="3200" b="0" i="1" dirty="0">
                <a:solidFill>
                  <a:srgbClr val="ECECEC"/>
                </a:solidFill>
                <a:effectLst/>
                <a:latin typeface="Söhne"/>
              </a:rPr>
              <a:t>	</a:t>
            </a:r>
            <a:r>
              <a:rPr lang="en-US" sz="3200" b="0" dirty="0">
                <a:solidFill>
                  <a:srgbClr val="ECECEC"/>
                </a:solidFill>
                <a:effectLst/>
                <a:latin typeface="Söhne"/>
              </a:rPr>
              <a:t>The model is the core of machine learning. It's a 	mathematical representation or algorithm that maps 	input data to predictions the output or make Decision</a:t>
            </a:r>
            <a:r>
              <a:rPr lang="en-US" sz="3200" b="0" i="1" dirty="0">
                <a:solidFill>
                  <a:srgbClr val="ECECEC"/>
                </a:solidFill>
                <a:effectLst/>
                <a:latin typeface="Söhne"/>
              </a:rPr>
              <a:t>. 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3200" b="0" i="1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Algorithm:</a:t>
            </a:r>
            <a:endParaRPr lang="en-US" sz="3200" dirty="0">
              <a:solidFill>
                <a:srgbClr val="ECECEC"/>
              </a:solidFill>
              <a:latin typeface="Söhne"/>
            </a:endParaRPr>
          </a:p>
          <a:p>
            <a:pPr algn="l"/>
            <a:r>
              <a:rPr lang="en-US" sz="3200" b="0" i="1" dirty="0">
                <a:solidFill>
                  <a:srgbClr val="ECECEC"/>
                </a:solidFill>
                <a:effectLst/>
                <a:latin typeface="Söhne"/>
              </a:rPr>
              <a:t>	</a:t>
            </a:r>
            <a:r>
              <a:rPr lang="en-US" sz="3200" b="0" dirty="0">
                <a:solidFill>
                  <a:srgbClr val="ECECEC"/>
                </a:solidFill>
                <a:effectLst/>
                <a:latin typeface="Söhne"/>
              </a:rPr>
              <a:t>An algorithm is a set of rules and statistical techniques 	that the model uses to understand patterns in the data. 	</a:t>
            </a:r>
            <a:endParaRPr lang="en-US" sz="3200" i="0" dirty="0">
              <a:solidFill>
                <a:schemeClr val="bg1"/>
              </a:solidFill>
              <a:effectLst/>
              <a:latin typeface="inter-regular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3200" b="0" i="0" dirty="0">
              <a:solidFill>
                <a:srgbClr val="ECECEC"/>
              </a:solidFill>
              <a:effectLst/>
              <a:latin typeface="Söhne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940550" y="826967"/>
            <a:ext cx="11360150" cy="637034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55"/>
              </a:spcBef>
            </a:pPr>
            <a:r>
              <a:rPr sz="4400" b="0" spc="-155" dirty="0"/>
              <a:t>Key</a:t>
            </a:r>
            <a:r>
              <a:rPr sz="4400" b="0" spc="-200" dirty="0"/>
              <a:t> </a:t>
            </a:r>
            <a:r>
              <a:rPr sz="4400" b="0" spc="-75" dirty="0"/>
              <a:t>Components</a:t>
            </a:r>
            <a:r>
              <a:rPr sz="4400" b="0" spc="-240" dirty="0"/>
              <a:t> </a:t>
            </a:r>
            <a:r>
              <a:rPr sz="4400" b="0" spc="-25" dirty="0"/>
              <a:t>of </a:t>
            </a:r>
            <a:r>
              <a:rPr sz="4400" b="0" spc="-65" dirty="0"/>
              <a:t>Machine</a:t>
            </a:r>
            <a:r>
              <a:rPr sz="4400" b="0" spc="-215" dirty="0"/>
              <a:t> </a:t>
            </a:r>
            <a:r>
              <a:rPr sz="4400" b="0" spc="-10" dirty="0"/>
              <a:t>Learning</a:t>
            </a:r>
            <a:endParaRPr sz="4400" b="0" dirty="0"/>
          </a:p>
        </p:txBody>
      </p:sp>
      <p:sp>
        <p:nvSpPr>
          <p:cNvPr id="5" name="object 5"/>
          <p:cNvSpPr/>
          <p:nvPr/>
        </p:nvSpPr>
        <p:spPr>
          <a:xfrm flipV="1">
            <a:off x="6940550" y="533112"/>
            <a:ext cx="9982200" cy="45719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0876" y="817339"/>
            <a:ext cx="5638799" cy="845820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266" y="3"/>
            <a:ext cx="18300700" cy="1029969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8582" y="1051543"/>
            <a:ext cx="9813290" cy="75469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lang="en-IN" b="0" i="0" dirty="0">
                <a:solidFill>
                  <a:schemeClr val="accent6"/>
                </a:solidFill>
                <a:effectLst/>
                <a:latin typeface="erdana"/>
              </a:rPr>
              <a:t>Advantages of Machine Learning</a:t>
            </a:r>
            <a:endParaRPr sz="4850" dirty="0">
              <a:solidFill>
                <a:schemeClr val="accent6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4502" y="2406650"/>
            <a:ext cx="9061450" cy="499944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Automation:</a:t>
            </a:r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 Automates repetitive tasks, saving time and reducing manual effort.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28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Data-driven Decision Making:</a:t>
            </a:r>
            <a:r>
              <a:rPr lang="en-US" sz="3200" b="0" i="0" dirty="0">
                <a:solidFill>
                  <a:srgbClr val="ECECEC"/>
                </a:solidFill>
                <a:effectLst/>
                <a:latin typeface="Söhne"/>
              </a:rPr>
              <a:t> </a:t>
            </a:r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Enables informed decisions based on data analysis.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28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Scalability:</a:t>
            </a:r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 Scales to handle large and different datasets for various applications.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28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Adaptability:</a:t>
            </a:r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 Learns from new data, allowing models to explore and improve over time.</a:t>
            </a: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88550" y="2406650"/>
            <a:ext cx="7901469" cy="5118497"/>
          </a:xfrm>
          <a:prstGeom prst="rect">
            <a:avLst/>
          </a:prstGeom>
        </p:spPr>
      </p:pic>
      <p:sp>
        <p:nvSpPr>
          <p:cNvPr id="6" name="object 14">
            <a:extLst>
              <a:ext uri="{FF2B5EF4-FFF2-40B4-BE49-F238E27FC236}">
                <a16:creationId xmlns:a16="http://schemas.microsoft.com/office/drawing/2014/main" id="{F933BB3F-02EA-1E14-7316-2D485936AF0D}"/>
              </a:ext>
            </a:extLst>
          </p:cNvPr>
          <p:cNvSpPr/>
          <p:nvPr/>
        </p:nvSpPr>
        <p:spPr>
          <a:xfrm flipV="1">
            <a:off x="538582" y="1005824"/>
            <a:ext cx="8214995" cy="45719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300700" cy="1029969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9750" y="1416050"/>
            <a:ext cx="10515601" cy="1429559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lang="en-US" sz="4400" b="0" i="0" dirty="0">
                <a:solidFill>
                  <a:schemeClr val="accent6"/>
                </a:solidFill>
                <a:effectLst/>
                <a:latin typeface="erdana"/>
              </a:rPr>
              <a:t>Disadvantages of the Machine Learning</a:t>
            </a:r>
            <a:br>
              <a:rPr lang="en-US" sz="4400" b="0" i="0" dirty="0">
                <a:solidFill>
                  <a:schemeClr val="accent6"/>
                </a:solidFill>
                <a:effectLst/>
                <a:latin typeface="erdana"/>
              </a:rPr>
            </a:br>
            <a:endParaRPr sz="4400" spc="-20" dirty="0">
              <a:solidFill>
                <a:schemeClr val="accent6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20750" y="2970276"/>
            <a:ext cx="8458200" cy="672171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Time and Resources</a:t>
            </a:r>
            <a:r>
              <a:rPr lang="en-US" sz="3200" b="0" i="0" dirty="0">
                <a:solidFill>
                  <a:srgbClr val="ECECEC"/>
                </a:solidFill>
                <a:effectLst/>
                <a:latin typeface="Söhne"/>
              </a:rPr>
              <a:t>:</a:t>
            </a:r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 It takes a lot of time and money to train and maintain machine learning systems.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28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Changing Nature of Jobs</a:t>
            </a:r>
            <a:r>
              <a:rPr lang="en-US" sz="3200" b="0" i="0" dirty="0">
                <a:solidFill>
                  <a:srgbClr val="ECECEC"/>
                </a:solidFill>
                <a:effectLst/>
                <a:latin typeface="Söhne"/>
              </a:rPr>
              <a:t>: </a:t>
            </a:r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Some jobs might disappear or change because machines can do them instead of people.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28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Elimination of Human Interface</a:t>
            </a:r>
            <a:r>
              <a:rPr lang="en-US" sz="3200" b="0" i="0" dirty="0">
                <a:solidFill>
                  <a:srgbClr val="ECECEC"/>
                </a:solidFill>
                <a:effectLst/>
                <a:latin typeface="Söhne"/>
              </a:rPr>
              <a:t>: </a:t>
            </a:r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Machine learning can replace human interaction in some areas</a:t>
            </a:r>
            <a:r>
              <a:rPr lang="en-US" sz="2800" dirty="0">
                <a:solidFill>
                  <a:srgbClr val="ECECEC"/>
                </a:solidFill>
                <a:latin typeface="Söhne"/>
              </a:rPr>
              <a:t>.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28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Highly Expensive</a:t>
            </a:r>
            <a:r>
              <a:rPr lang="en-US" sz="3200" b="0" i="0" dirty="0">
                <a:solidFill>
                  <a:srgbClr val="ECECEC"/>
                </a:solidFill>
                <a:effectLst/>
                <a:latin typeface="Söhne"/>
              </a:rPr>
              <a:t>: </a:t>
            </a:r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Implementing machine learning can be costly due to the need for specialized hardware and expertise.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581025" y="1328530"/>
            <a:ext cx="9483725" cy="45719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471178" y="1416050"/>
            <a:ext cx="5886449" cy="775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9213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"/>
            <a:ext cx="18300700" cy="1029969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235950" y="1651556"/>
            <a:ext cx="97536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b="0" i="0" dirty="0">
                <a:solidFill>
                  <a:schemeClr val="accent6"/>
                </a:solidFill>
                <a:effectLst/>
                <a:latin typeface="Söhne"/>
              </a:rPr>
              <a:t>Steps for learn Machine Learning</a:t>
            </a:r>
            <a:endParaRPr sz="7200" dirty="0">
              <a:solidFill>
                <a:schemeClr val="accent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182E85-D5E0-7822-3A4D-E4AAD6BFE94A}"/>
              </a:ext>
            </a:extLst>
          </p:cNvPr>
          <p:cNvSpPr txBox="1"/>
          <p:nvPr/>
        </p:nvSpPr>
        <p:spPr>
          <a:xfrm>
            <a:off x="8693151" y="3300918"/>
            <a:ext cx="66294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Introduction to Machine Learning: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32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Foundational Knowledge: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32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Understanding Data: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32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Introduction to Algorithms:</a:t>
            </a:r>
          </a:p>
          <a:p>
            <a:pPr algn="l"/>
            <a:endParaRPr lang="en-US" sz="32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Community Involvement: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32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ü"/>
            </a:pPr>
            <a:r>
              <a:rPr lang="en-US" sz="3200" b="1" i="0" dirty="0">
                <a:solidFill>
                  <a:srgbClr val="ECECEC"/>
                </a:solidFill>
                <a:effectLst/>
                <a:latin typeface="Söhne"/>
              </a:rPr>
              <a:t>Continuous Learning:</a:t>
            </a:r>
            <a:endParaRPr lang="en-US" sz="3200" b="0" i="0" dirty="0">
              <a:solidFill>
                <a:srgbClr val="ECECEC"/>
              </a:solidFill>
              <a:effectLst/>
              <a:latin typeface="Söhne"/>
            </a:endParaRP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5989514F-B960-1B0B-DA61-CB3F67545AC8}"/>
              </a:ext>
            </a:extLst>
          </p:cNvPr>
          <p:cNvSpPr/>
          <p:nvPr/>
        </p:nvSpPr>
        <p:spPr>
          <a:xfrm flipV="1">
            <a:off x="8235950" y="1318707"/>
            <a:ext cx="8610600" cy="45719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2DB754-544B-D7AD-9822-403988E52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81" y="2863850"/>
            <a:ext cx="7425988" cy="418055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6FFF704-F2B9-478B-A8BF-E8FEA6A5B51E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1569</TotalTime>
  <Words>590</Words>
  <Application>Microsoft Office PowerPoint</Application>
  <PresentationFormat>Custom</PresentationFormat>
  <Paragraphs>86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Calibri</vt:lpstr>
      <vt:lpstr>erdana</vt:lpstr>
      <vt:lpstr>inter-bold</vt:lpstr>
      <vt:lpstr>inter-regular</vt:lpstr>
      <vt:lpstr>Nunito</vt:lpstr>
      <vt:lpstr>Söhne</vt:lpstr>
      <vt:lpstr>Verdana</vt:lpstr>
      <vt:lpstr>Wingdings</vt:lpstr>
      <vt:lpstr>Office Theme</vt:lpstr>
      <vt:lpstr>Machine Learning Unleashing the Power of AI</vt:lpstr>
      <vt:lpstr>Introduction</vt:lpstr>
      <vt:lpstr>Types of Machine Learning</vt:lpstr>
      <vt:lpstr>PowerPoint Presentation</vt:lpstr>
      <vt:lpstr>PowerPoint Presentation</vt:lpstr>
      <vt:lpstr>Key Components of Machine Learning</vt:lpstr>
      <vt:lpstr>Advantages of Machine Learning</vt:lpstr>
      <vt:lpstr>Disadvantages of the Machine Learning </vt:lpstr>
      <vt:lpstr>Steps for learn Machine Learning</vt:lpstr>
      <vt:lpstr>Modules for machine learning</vt:lpstr>
      <vt:lpstr>NumPy Library</vt:lpstr>
      <vt:lpstr>Pandas Library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dc:creator>bhautik vaghani</dc:creator>
  <cp:lastModifiedBy>bhautik vaghani</cp:lastModifiedBy>
  <cp:revision>25</cp:revision>
  <dcterms:created xsi:type="dcterms:W3CDTF">2024-03-07T15:54:33Z</dcterms:created>
  <dcterms:modified xsi:type="dcterms:W3CDTF">2024-04-09T04:25:43Z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2024-03-01T00:00:00Z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2024-03-07T00:00:00Z</vt:filetime>
  </property>
  <property fmtid="{D5CDD505-2E9C-101B-9397-08002B2CF9AE}" pid="5" name="Producer">
    <vt:lpwstr>3-Heights(TM) PDF Security Shell 4.8.25.2 (http://www.pdf-tools.com)</vt:lpwstr>
  </property>
</Properties>
</file>